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교육용 결과 예시입니다. 대현테크 공장 간 운송 개선 제안. 한결물류 → 대현테크 (모두 가명) 평택 1·2공장 운송 동선 진단 및 시범 운영 검토용 초안 · 예시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교육용 결과 예시입니다. 지금 문제 · 운송비가 올랐습니다. 고객 발언: “3분기 운송비가 18% 올랐어요.” 고객 발언: “팀장님이 원가 줄이라고 하세요.” 운송 내역을 받아 증가 원인부터 살펴봅니다.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교육용 결과 예시입니다. 운송 동선을 먼저 살펴봅니다. 공장 간 운송 동선 진단 2주(무료) 평택센터 경유 방안을 검토합니다. [진단 시작일: 확인 필요]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교육용 결과 예시입니다. 운송비 변화는 자료로 비교합니다. [3분기 운송비: 확인 필요] [시범 운영 운송비: 확인 필요] [운송비 절감액: 확인 필요]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교육용 결과 예시입니다. 진단 뒤 3개월 시범 운영을 제안합니다. 진단 결과를 보고 운영 범위를 협의합니다. 3개월 시범 운영으로 결과를 살펴봅니다. [시범 운영 시작일: 확인 필요]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교육용 결과 예시입니다. 배차 화면과 매주 보고로 살펴봅니다. 제공 내용: 배차 화면 제공 내용: 매주 결과 보고 [화면에서 볼 항목: 확인 필요]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교육용 결과 예시입니다. 구매팀이 볼 근거를 준비합니다. 고객 발언: “구매팀을 거쳐야 해서 숫자가 분명해야 해요.” [제안 가격: 확인 필요] [비교 기준과 근거 자료: 확인 필요]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교육용 결과 예시입니다. 시작 전 필요한 자료를 모읍니다. 대현테크 3분기 운송 내역을 요청합니다. 고객 발언: “2공장 내년 3월 가동이면 1·2공장 왕복이 더 늘 거예요.” [예상 운송량과 협의 일정: 확인 필요]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교육용 결과 예시입니다. 한결물류가 제안하는 역할. 운송 동선 진단과 시범 운영을 제안합니다. 평택센터 경유, 배차 화면 제공, 매주 결과 보고 [관련 실적과 담당자: 확인 필요]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교육용 결과 예시입니다. 운송 내역부터 함께 확인해 보시죠. 생산기술팀 O과장·김OO 대리와 자료를 협의합니다. 생산기술팀장 결정 및 구매팀 검토를 거칩니다. 운송 내역을 받은 뒤 진단 일정과 범위를 협의합니다.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D4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65760"/>
            <a:ext cx="10972800" cy="365760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defRPr sz="1300">
                <a:solidFill>
                  <a:srgbClr val="151515"/>
                </a:solidFill>
                <a:latin typeface="맑은 고딕"/>
              </a:defRPr>
            </a:pPr>
            <a:r>
              <a:t>교육 영상 시연용 가상 자료 · 결과 예시 · 검토용 초안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097280"/>
            <a:ext cx="10972800" cy="1280160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defRPr sz="3200">
                <a:solidFill>
                  <a:srgbClr val="151515"/>
                </a:solidFill>
                <a:latin typeface="맑은 고딕"/>
              </a:defRPr>
            </a:pPr>
            <a:r>
              <a:t>대현테크 공장 간 운송 개선 제안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743200"/>
            <a:ext cx="10515600" cy="731520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defRPr sz="2300">
                <a:solidFill>
                  <a:srgbClr val="151515"/>
                </a:solidFill>
                <a:latin typeface="맑은 고딕"/>
              </a:defRPr>
            </a:pPr>
            <a:r>
              <a:t>한결물류 → 대현테크 (모두 가명)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566160"/>
            <a:ext cx="10515600" cy="731520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defRPr sz="2300">
                <a:solidFill>
                  <a:srgbClr val="151515"/>
                </a:solidFill>
                <a:latin typeface="맑은 고딕"/>
              </a:defRPr>
            </a:pPr>
            <a:r>
              <a:t>평택 1·2공장 운송 동선 진단 및 시범 운영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389120"/>
            <a:ext cx="10515600" cy="731520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defRPr sz="2300">
                <a:solidFill>
                  <a:srgbClr val="151515"/>
                </a:solidFill>
                <a:latin typeface="맑은 고딕"/>
              </a:defRPr>
            </a:pPr>
            <a:r>
              <a:t>검토용 초안 · 예시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10972800" cy="274320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defRPr sz="1200">
                <a:solidFill>
                  <a:srgbClr val="151515"/>
                </a:solidFill>
                <a:latin typeface="맑은 고딕"/>
              </a:defRPr>
            </a:pPr>
            <a:r>
              <a:t>한결물류 · 대현테크 (가명)                           1 / 10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65760"/>
            <a:ext cx="10972800" cy="365760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defRPr sz="1300">
                <a:solidFill>
                  <a:srgbClr val="151515"/>
                </a:solidFill>
                <a:latin typeface="맑은 고딕"/>
              </a:defRPr>
            </a:pPr>
            <a:r>
              <a:t>교육 영상 시연용 가상 자료 · 결과 예시 · 검토용 초안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097280"/>
            <a:ext cx="10972800" cy="1280160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defRPr sz="3200">
                <a:solidFill>
                  <a:srgbClr val="151515"/>
                </a:solidFill>
                <a:latin typeface="맑은 고딕"/>
              </a:defRPr>
            </a:pPr>
            <a:r>
              <a:t>지금 문제 · 운송비가 올랐습니다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743200"/>
            <a:ext cx="10515600" cy="731520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defRPr sz="2300">
                <a:solidFill>
                  <a:srgbClr val="151515"/>
                </a:solidFill>
                <a:latin typeface="맑은 고딕"/>
              </a:defRPr>
            </a:pPr>
            <a:r>
              <a:t>고객 발언: “3분기 운송비가 18% 올랐어요.”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566160"/>
            <a:ext cx="10515600" cy="731520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defRPr sz="2300">
                <a:solidFill>
                  <a:srgbClr val="151515"/>
                </a:solidFill>
                <a:latin typeface="맑은 고딕"/>
              </a:defRPr>
            </a:pPr>
            <a:r>
              <a:t>고객 발언: “팀장님이 원가 줄이라고 하세요.”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389120"/>
            <a:ext cx="10515600" cy="731520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defRPr sz="2300">
                <a:solidFill>
                  <a:srgbClr val="151515"/>
                </a:solidFill>
                <a:latin typeface="맑은 고딕"/>
              </a:defRPr>
            </a:pPr>
            <a:r>
              <a:t>운송 내역을 받아 증가 원인부터 살펴봅니다.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10972800" cy="274320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defRPr sz="1200">
                <a:solidFill>
                  <a:srgbClr val="151515"/>
                </a:solidFill>
                <a:latin typeface="맑은 고딕"/>
              </a:defRPr>
            </a:pPr>
            <a:r>
              <a:t>한결물류 · 대현테크 (가명)                           2 / 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65760"/>
            <a:ext cx="10972800" cy="365760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defRPr sz="1300">
                <a:solidFill>
                  <a:srgbClr val="151515"/>
                </a:solidFill>
                <a:latin typeface="맑은 고딕"/>
              </a:defRPr>
            </a:pPr>
            <a:r>
              <a:t>교육 영상 시연용 가상 자료 · 결과 예시 · 검토용 초안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097280"/>
            <a:ext cx="10972800" cy="1280160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defRPr sz="3200">
                <a:solidFill>
                  <a:srgbClr val="151515"/>
                </a:solidFill>
                <a:latin typeface="맑은 고딕"/>
              </a:defRPr>
            </a:pPr>
            <a:r>
              <a:t>운송 동선을 먼저 살펴봅니다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743200"/>
            <a:ext cx="10515600" cy="731520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defRPr sz="2300">
                <a:solidFill>
                  <a:srgbClr val="151515"/>
                </a:solidFill>
                <a:latin typeface="맑은 고딕"/>
              </a:defRPr>
            </a:pPr>
            <a:r>
              <a:t>공장 간 운송 동선 진단 2주(무료)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566160"/>
            <a:ext cx="10515600" cy="731520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defRPr sz="2300">
                <a:solidFill>
                  <a:srgbClr val="151515"/>
                </a:solidFill>
                <a:latin typeface="맑은 고딕"/>
              </a:defRPr>
            </a:pPr>
            <a:r>
              <a:t>평택센터 경유 방안을 검토합니다.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389120"/>
            <a:ext cx="10515600" cy="731520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defRPr sz="2300">
                <a:solidFill>
                  <a:srgbClr val="C22F35"/>
                </a:solidFill>
                <a:latin typeface="맑은 고딕"/>
              </a:defRPr>
            </a:pPr>
            <a:r>
              <a:t>[진단 시작일: 확인 필요]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10972800" cy="274320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defRPr sz="1200">
                <a:solidFill>
                  <a:srgbClr val="151515"/>
                </a:solidFill>
                <a:latin typeface="맑은 고딕"/>
              </a:defRPr>
            </a:pPr>
            <a:r>
              <a:t>한결물류 · 대현테크 (가명)                           3 / 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65760"/>
            <a:ext cx="10972800" cy="365760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defRPr sz="1300">
                <a:solidFill>
                  <a:srgbClr val="151515"/>
                </a:solidFill>
                <a:latin typeface="맑은 고딕"/>
              </a:defRPr>
            </a:pPr>
            <a:r>
              <a:t>교육 영상 시연용 가상 자료 · 결과 예시 · 검토용 초안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097280"/>
            <a:ext cx="10972800" cy="1280160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defRPr sz="3200">
                <a:solidFill>
                  <a:srgbClr val="151515"/>
                </a:solidFill>
                <a:latin typeface="맑은 고딕"/>
              </a:defRPr>
            </a:pPr>
            <a:r>
              <a:t>운송비 변화는 자료로 비교합니다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743200"/>
            <a:ext cx="10515600" cy="731520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defRPr sz="2300">
                <a:solidFill>
                  <a:srgbClr val="C22F35"/>
                </a:solidFill>
                <a:latin typeface="맑은 고딕"/>
              </a:defRPr>
            </a:pPr>
            <a:r>
              <a:t>[3분기 운송비: 확인 필요]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566160"/>
            <a:ext cx="10515600" cy="731520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defRPr sz="2300">
                <a:solidFill>
                  <a:srgbClr val="C22F35"/>
                </a:solidFill>
                <a:latin typeface="맑은 고딕"/>
              </a:defRPr>
            </a:pPr>
            <a:r>
              <a:t>[시범 운영 운송비: 확인 필요]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389120"/>
            <a:ext cx="10515600" cy="731520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defRPr sz="2300">
                <a:solidFill>
                  <a:srgbClr val="C22F35"/>
                </a:solidFill>
                <a:latin typeface="맑은 고딕"/>
              </a:defRPr>
            </a:pPr>
            <a:r>
              <a:t>[운송비 절감액: 확인 필요]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10972800" cy="274320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defRPr sz="1200">
                <a:solidFill>
                  <a:srgbClr val="151515"/>
                </a:solidFill>
                <a:latin typeface="맑은 고딕"/>
              </a:defRPr>
            </a:pPr>
            <a:r>
              <a:t>한결물류 · 대현테크 (가명)                           4 / 10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65760"/>
            <a:ext cx="10972800" cy="365760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defRPr sz="1300">
                <a:solidFill>
                  <a:srgbClr val="151515"/>
                </a:solidFill>
                <a:latin typeface="맑은 고딕"/>
              </a:defRPr>
            </a:pPr>
            <a:r>
              <a:t>교육 영상 시연용 가상 자료 · 결과 예시 · 검토용 초안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097280"/>
            <a:ext cx="10972800" cy="1280160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defRPr sz="3200">
                <a:solidFill>
                  <a:srgbClr val="151515"/>
                </a:solidFill>
                <a:latin typeface="맑은 고딕"/>
              </a:defRPr>
            </a:pPr>
            <a:r>
              <a:t>진단 뒤 3개월 시범 운영을 제안합니다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743200"/>
            <a:ext cx="10515600" cy="731520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defRPr sz="2300">
                <a:solidFill>
                  <a:srgbClr val="151515"/>
                </a:solidFill>
                <a:latin typeface="맑은 고딕"/>
              </a:defRPr>
            </a:pPr>
            <a:r>
              <a:t>진단 결과를 보고 운영 범위를 협의합니다.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566160"/>
            <a:ext cx="10515600" cy="731520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defRPr sz="2300">
                <a:solidFill>
                  <a:srgbClr val="151515"/>
                </a:solidFill>
                <a:latin typeface="맑은 고딕"/>
              </a:defRPr>
            </a:pPr>
            <a:r>
              <a:t>3개월 시범 운영으로 결과를 살펴봅니다.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389120"/>
            <a:ext cx="10515600" cy="731520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defRPr sz="2300">
                <a:solidFill>
                  <a:srgbClr val="C22F35"/>
                </a:solidFill>
                <a:latin typeface="맑은 고딕"/>
              </a:defRPr>
            </a:pPr>
            <a:r>
              <a:t>[시범 운영 시작일: 확인 필요]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10972800" cy="274320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defRPr sz="1200">
                <a:solidFill>
                  <a:srgbClr val="151515"/>
                </a:solidFill>
                <a:latin typeface="맑은 고딕"/>
              </a:defRPr>
            </a:pPr>
            <a:r>
              <a:t>한결물류 · 대현테크 (가명)                           5 / 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65760"/>
            <a:ext cx="10972800" cy="365760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defRPr sz="1300">
                <a:solidFill>
                  <a:srgbClr val="151515"/>
                </a:solidFill>
                <a:latin typeface="맑은 고딕"/>
              </a:defRPr>
            </a:pPr>
            <a:r>
              <a:t>교육 영상 시연용 가상 자료 · 결과 예시 · 검토용 초안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097280"/>
            <a:ext cx="10972800" cy="1280160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defRPr sz="3200">
                <a:solidFill>
                  <a:srgbClr val="151515"/>
                </a:solidFill>
                <a:latin typeface="맑은 고딕"/>
              </a:defRPr>
            </a:pPr>
            <a:r>
              <a:t>배차 화면과 매주 보고로 살펴봅니다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743200"/>
            <a:ext cx="10515600" cy="731520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defRPr sz="2300">
                <a:solidFill>
                  <a:srgbClr val="151515"/>
                </a:solidFill>
                <a:latin typeface="맑은 고딕"/>
              </a:defRPr>
            </a:pPr>
            <a:r>
              <a:t>제공 내용: 배차 화면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566160"/>
            <a:ext cx="10515600" cy="731520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defRPr sz="2300">
                <a:solidFill>
                  <a:srgbClr val="151515"/>
                </a:solidFill>
                <a:latin typeface="맑은 고딕"/>
              </a:defRPr>
            </a:pPr>
            <a:r>
              <a:t>제공 내용: 매주 결과 보고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389120"/>
            <a:ext cx="10515600" cy="731520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defRPr sz="2300">
                <a:solidFill>
                  <a:srgbClr val="C22F35"/>
                </a:solidFill>
                <a:latin typeface="맑은 고딕"/>
              </a:defRPr>
            </a:pPr>
            <a:r>
              <a:t>[화면에서 볼 항목: 확인 필요]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10972800" cy="274320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defRPr sz="1200">
                <a:solidFill>
                  <a:srgbClr val="151515"/>
                </a:solidFill>
                <a:latin typeface="맑은 고딕"/>
              </a:defRPr>
            </a:pPr>
            <a:r>
              <a:t>한결물류 · 대현테크 (가명)                           6 / 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65760"/>
            <a:ext cx="10972800" cy="365760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defRPr sz="1300">
                <a:solidFill>
                  <a:srgbClr val="151515"/>
                </a:solidFill>
                <a:latin typeface="맑은 고딕"/>
              </a:defRPr>
            </a:pPr>
            <a:r>
              <a:t>교육 영상 시연용 가상 자료 · 결과 예시 · 검토용 초안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097280"/>
            <a:ext cx="10972800" cy="1280160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defRPr sz="3200">
                <a:solidFill>
                  <a:srgbClr val="151515"/>
                </a:solidFill>
                <a:latin typeface="맑은 고딕"/>
              </a:defRPr>
            </a:pPr>
            <a:r>
              <a:t>구매팀이 볼 근거를 준비합니다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743200"/>
            <a:ext cx="10515600" cy="731520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defRPr sz="2300">
                <a:solidFill>
                  <a:srgbClr val="151515"/>
                </a:solidFill>
                <a:latin typeface="맑은 고딕"/>
              </a:defRPr>
            </a:pPr>
            <a:r>
              <a:t>고객 발언: “구매팀을 거쳐야 해서 숫자가 분명해야 해요.”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566160"/>
            <a:ext cx="10515600" cy="731520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defRPr sz="2300">
                <a:solidFill>
                  <a:srgbClr val="C22F35"/>
                </a:solidFill>
                <a:latin typeface="맑은 고딕"/>
              </a:defRPr>
            </a:pPr>
            <a:r>
              <a:t>[제안 가격: 확인 필요]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389120"/>
            <a:ext cx="10515600" cy="731520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defRPr sz="2300">
                <a:solidFill>
                  <a:srgbClr val="C22F35"/>
                </a:solidFill>
                <a:latin typeface="맑은 고딕"/>
              </a:defRPr>
            </a:pPr>
            <a:r>
              <a:t>[비교 기준과 근거 자료: 확인 필요]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10972800" cy="274320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defRPr sz="1200">
                <a:solidFill>
                  <a:srgbClr val="151515"/>
                </a:solidFill>
                <a:latin typeface="맑은 고딕"/>
              </a:defRPr>
            </a:pPr>
            <a:r>
              <a:t>한결물류 · 대현테크 (가명)                           7 / 10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65760"/>
            <a:ext cx="10972800" cy="365760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defRPr sz="1300">
                <a:solidFill>
                  <a:srgbClr val="151515"/>
                </a:solidFill>
                <a:latin typeface="맑은 고딕"/>
              </a:defRPr>
            </a:pPr>
            <a:r>
              <a:t>교육 영상 시연용 가상 자료 · 결과 예시 · 검토용 초안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097280"/>
            <a:ext cx="10972800" cy="1280160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defRPr sz="3200">
                <a:solidFill>
                  <a:srgbClr val="151515"/>
                </a:solidFill>
                <a:latin typeface="맑은 고딕"/>
              </a:defRPr>
            </a:pPr>
            <a:r>
              <a:t>시작 전 필요한 자료를 모읍니다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743200"/>
            <a:ext cx="10515600" cy="731520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defRPr sz="2300">
                <a:solidFill>
                  <a:srgbClr val="151515"/>
                </a:solidFill>
                <a:latin typeface="맑은 고딕"/>
              </a:defRPr>
            </a:pPr>
            <a:r>
              <a:t>대현테크 3분기 운송 내역을 요청합니다.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566160"/>
            <a:ext cx="10515600" cy="731520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defRPr sz="2300">
                <a:solidFill>
                  <a:srgbClr val="151515"/>
                </a:solidFill>
                <a:latin typeface="맑은 고딕"/>
              </a:defRPr>
            </a:pPr>
            <a:r>
              <a:t>고객 발언: “2공장 내년 3월 가동이면 1·2공장 왕복이 더 늘 거예요.”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389120"/>
            <a:ext cx="10515600" cy="731520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defRPr sz="2300">
                <a:solidFill>
                  <a:srgbClr val="C22F35"/>
                </a:solidFill>
                <a:latin typeface="맑은 고딕"/>
              </a:defRPr>
            </a:pPr>
            <a:r>
              <a:t>[예상 운송량과 협의 일정: 확인 필요]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10972800" cy="274320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defRPr sz="1200">
                <a:solidFill>
                  <a:srgbClr val="151515"/>
                </a:solidFill>
                <a:latin typeface="맑은 고딕"/>
              </a:defRPr>
            </a:pPr>
            <a:r>
              <a:t>한결물류 · 대현테크 (가명)                           8 / 10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65760"/>
            <a:ext cx="10972800" cy="365760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defRPr sz="1300">
                <a:solidFill>
                  <a:srgbClr val="151515"/>
                </a:solidFill>
                <a:latin typeface="맑은 고딕"/>
              </a:defRPr>
            </a:pPr>
            <a:r>
              <a:t>교육 영상 시연용 가상 자료 · 결과 예시 · 검토용 초안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097280"/>
            <a:ext cx="10972800" cy="1280160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defRPr sz="3200">
                <a:solidFill>
                  <a:srgbClr val="151515"/>
                </a:solidFill>
                <a:latin typeface="맑은 고딕"/>
              </a:defRPr>
            </a:pPr>
            <a:r>
              <a:t>한결물류가 제안하는 역할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743200"/>
            <a:ext cx="10515600" cy="731520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defRPr sz="2300">
                <a:solidFill>
                  <a:srgbClr val="151515"/>
                </a:solidFill>
                <a:latin typeface="맑은 고딕"/>
              </a:defRPr>
            </a:pPr>
            <a:r>
              <a:t>운송 동선 진단과 시범 운영을 제안합니다.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566160"/>
            <a:ext cx="10515600" cy="731520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defRPr sz="2300">
                <a:solidFill>
                  <a:srgbClr val="151515"/>
                </a:solidFill>
                <a:latin typeface="맑은 고딕"/>
              </a:defRPr>
            </a:pPr>
            <a:r>
              <a:t>평택센터 경유, 배차 화면 제공, 매주 결과 보고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389120"/>
            <a:ext cx="10515600" cy="731520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defRPr sz="2300">
                <a:solidFill>
                  <a:srgbClr val="C22F35"/>
                </a:solidFill>
                <a:latin typeface="맑은 고딕"/>
              </a:defRPr>
            </a:pPr>
            <a:r>
              <a:t>[관련 실적과 담당자: 확인 필요]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10972800" cy="274320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defRPr sz="1200">
                <a:solidFill>
                  <a:srgbClr val="151515"/>
                </a:solidFill>
                <a:latin typeface="맑은 고딕"/>
              </a:defRPr>
            </a:pPr>
            <a:r>
              <a:t>한결물류 · 대현테크 (가명)                           9 / 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65760"/>
            <a:ext cx="10972800" cy="365760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defRPr sz="1300">
                <a:solidFill>
                  <a:srgbClr val="151515"/>
                </a:solidFill>
                <a:latin typeface="맑은 고딕"/>
              </a:defRPr>
            </a:pPr>
            <a:r>
              <a:t>교육 영상 시연용 가상 자료 · 결과 예시 · 검토용 초안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097280"/>
            <a:ext cx="10972800" cy="1280160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defRPr sz="3200">
                <a:solidFill>
                  <a:srgbClr val="151515"/>
                </a:solidFill>
                <a:latin typeface="맑은 고딕"/>
              </a:defRPr>
            </a:pPr>
            <a:r>
              <a:t>운송 내역부터 함께 확인해 보시죠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743200"/>
            <a:ext cx="10515600" cy="731520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defRPr sz="2300">
                <a:solidFill>
                  <a:srgbClr val="151515"/>
                </a:solidFill>
                <a:latin typeface="맑은 고딕"/>
              </a:defRPr>
            </a:pPr>
            <a:r>
              <a:t>생산기술팀 O과장·김OO 대리와 자료를 협의합니다.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566160"/>
            <a:ext cx="10515600" cy="731520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defRPr sz="2300">
                <a:solidFill>
                  <a:srgbClr val="151515"/>
                </a:solidFill>
                <a:latin typeface="맑은 고딕"/>
              </a:defRPr>
            </a:pPr>
            <a:r>
              <a:t>생산기술팀장 결정 및 구매팀 검토를 거칩니다.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389120"/>
            <a:ext cx="10515600" cy="731520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defRPr sz="2300">
                <a:solidFill>
                  <a:srgbClr val="151515"/>
                </a:solidFill>
                <a:latin typeface="맑은 고딕"/>
              </a:defRPr>
            </a:pPr>
            <a:r>
              <a:t>운송 내역을 받은 뒤 진단 일정과 범위를 협의합니다.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10972800" cy="274320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defRPr sz="1200">
                <a:solidFill>
                  <a:srgbClr val="151515"/>
                </a:solidFill>
                <a:latin typeface="맑은 고딕"/>
              </a:defRPr>
            </a:pPr>
            <a:r>
              <a:t>한결물류 · 대현테크 (가명)                           10 / 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