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0">
                <a:latin typeface="맑은 고딕"/>
              </a:defRPr>
            </a:pPr>
            <a:r>
              <a:t>구매 지출과 절감 후보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828800"/>
            <a:ext cx="109728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2500"/>
              </a:spcAft>
              <a:defRPr sz="2500" b="0">
                <a:latin typeface="맑은 고딕"/>
              </a:defRPr>
            </a:pPr>
            <a:r>
              <a:t>정리 후 480건 · 264,000,000원</a:t>
            </a:r>
          </a:p>
          <a:p>
            <a:pPr>
              <a:spcAft>
                <a:spcPts val="2500"/>
              </a:spcAft>
              <a:defRPr sz="2500" b="0">
                <a:latin typeface="맑은 고딕"/>
              </a:defRPr>
            </a:pPr>
            <a:r>
              <a:t>연간 절감 후보 6,600,000원</a:t>
            </a:r>
          </a:p>
          <a:p>
            <a:pPr>
              <a:spcAft>
                <a:spcPts val="2500"/>
              </a:spcAft>
              <a:defRPr sz="2500" b="0">
                <a:latin typeface="맑은 고딕"/>
              </a:defRPr>
            </a:pPr>
            <a:r>
              <a:t>첫해 순효과 5,200,000원 / 승인 대기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12648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0">
                <a:latin typeface="맑은 고딕"/>
              </a:defRPr>
            </a:pPr>
            <a:r>
              <a:t>교육 영상 시연용 가상 자료 / 수치는 예시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0">
                <a:latin typeface="맑은 고딕"/>
              </a:defRPr>
            </a:pPr>
            <a:r>
              <a:t>4개 과제와 적용 시점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828800"/>
            <a:ext cx="109728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2500"/>
              </a:spcAft>
              <a:defRPr sz="2500" b="0">
                <a:latin typeface="맑은 고딕"/>
              </a:defRPr>
            </a:pPr>
            <a:r>
              <a:t>고무 1월 · 브래킷 2월 · 패드 4월 · 장갑 7월</a:t>
            </a:r>
          </a:p>
          <a:p>
            <a:pPr>
              <a:spcAft>
                <a:spcPts val="2500"/>
              </a:spcAft>
              <a:defRPr sz="2500" b="0">
                <a:latin typeface="맑은 고딕"/>
              </a:defRPr>
            </a:pPr>
            <a:r>
              <a:t>일회 비용 합계 600,000원</a:t>
            </a:r>
          </a:p>
          <a:p>
            <a:pPr>
              <a:spcAft>
                <a:spcPts val="2500"/>
              </a:spcAft>
              <a:defRPr sz="2500" b="0">
                <a:latin typeface="맑은 고딕"/>
              </a:defRPr>
            </a:pPr>
            <a:r>
              <a:t>지난 구매분 차액 후보 3,600,000원은 별도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12648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0">
                <a:latin typeface="맑은 고딕"/>
              </a:defRPr>
            </a:pPr>
            <a:r>
              <a:t>교육 영상 시연용 가상 자료 / 수치는 예시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0">
                <a:latin typeface="맑은 고딕"/>
              </a:defRPr>
            </a:pPr>
            <a:r>
              <a:t>결정 요청과 운영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828800"/>
            <a:ext cx="109728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2500"/>
              </a:spcAft>
              <a:defRPr sz="2500" b="0">
                <a:latin typeface="맑은 고딕"/>
              </a:defRPr>
            </a:pPr>
            <a:r>
              <a:t>시험·확인 착수 및 비용 한도 승인 요청</a:t>
            </a:r>
          </a:p>
          <a:p>
            <a:pPr>
              <a:spcAft>
                <a:spcPts val="2500"/>
              </a:spcAft>
              <a:defRPr sz="2500" b="0">
                <a:latin typeface="맑은 고딕"/>
              </a:defRPr>
            </a:pPr>
            <a:r>
              <a:t>품질·안전 확인 전 적용 금지</a:t>
            </a:r>
          </a:p>
          <a:p>
            <a:pPr>
              <a:spcAft>
                <a:spcPts val="2500"/>
              </a:spcAft>
              <a:defRPr sz="2500" b="0">
                <a:latin typeface="맑은 고딕"/>
              </a:defRPr>
            </a:pPr>
            <a:r>
              <a:t>월말: 단가·수량 효과 구분, 근거 확인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12648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0">
                <a:latin typeface="맑은 고딕"/>
              </a:defRPr>
            </a:pPr>
            <a:r>
              <a:t>교육 영상 시연용 가상 자료 / 수치는 예시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