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B4777"/>
                </a:solidFill>
                <a:latin typeface="맑은 고딕"/>
              </a:defRPr>
            </a:pPr>
            <a: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만족과 적용을 나누어 개선안을 검토합니다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검토 요청: 업무 예시와 자료 사용 기준을 보완하는 지원안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834640"/>
          <a:ext cx="1088136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항목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결과·검토 사항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응답률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80.0%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만족도 긍정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80.0%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적용 경험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56.3%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2120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555555"/>
                </a:solidFill>
                <a:latin typeface="맑은 고딕"/>
              </a:defRPr>
            </a:pPr>
            <a:r>
              <a:t>S01~S03 · 각 지표의 분모는 다릅니다.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2179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검토용 초안 | 1/6 | 실제 조사 아님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B4777"/>
                </a:solidFill>
                <a:latin typeface="맑은 고딕"/>
              </a:defRPr>
            </a:pPr>
            <a: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만족도 긍정은 90명 중 72명입니다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4~5점 긍정 · 빈칸 6명은 분모에서 제외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834640"/>
          <a:ext cx="1088136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항목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결과·검토 사항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긍정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72명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그 외 유효 응답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18명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무응답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6명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2120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555555"/>
                </a:solidFill>
                <a:latin typeface="맑은 고딕"/>
              </a:defRPr>
            </a:pPr>
            <a:r>
              <a:t>S02 · 응답원자료 B3:B98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2179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검토용 초안 | 2/6 | 실제 조사 아님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B4777"/>
                </a:solidFill>
                <a:latin typeface="맑은 고딕"/>
              </a:defRPr>
            </a:pPr>
            <a: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적용 경험은 응답자 96명 중 54명입니다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업무 적용을 지원할 조건을 더 확인합니다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834640"/>
          <a:ext cx="1088136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70104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항목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결과·검토 사항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적용 있음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54명 · 56.3%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적용 없음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42명 · 43.8%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2120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555555"/>
                </a:solidFill>
                <a:latin typeface="맑은 고딕"/>
              </a:defRPr>
            </a:pPr>
            <a:r>
              <a:t>S03 · 반올림으로 비율 합은 100.1%가 될 수 있습니다.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2179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검토용 초안 | 3/6 | 실제 조사 아님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B4777"/>
                </a:solidFill>
                <a:latin typeface="맑은 고딕"/>
              </a:defRPr>
            </a:pPr>
            <a: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동일인 60명의 평균 점수가 12점 달라졌습니다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비교 집단이 없어 교육의 인과 효과로 단정할 수 없습니다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834640"/>
          <a:ext cx="1088136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항목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결과·검토 사항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사전 평균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62점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사후 평균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74점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평균 차이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12점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2120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555555"/>
                </a:solidFill>
                <a:latin typeface="맑은 고딕"/>
              </a:defRPr>
            </a:pPr>
            <a:r>
              <a:t>S04 · 사전사후 A3:C62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2179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검토용 초안 | 4/6 | 실제 조사 아님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B4777"/>
                </a:solidFill>
                <a:latin typeface="맑은 고딕"/>
              </a:defRPr>
            </a:pPr>
            <a: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인터뷰는 지원안의 후보를 보여 줍니다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선택한 소수 사례로 전체 수강생 비율을 추정하지 않습니다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834640"/>
          <a:ext cx="1088136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70104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항목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결과·검토 사항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업무 예시 필요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4명 · I01~I04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자료 사용 기준 필요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2명 · I05~I06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2120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555555"/>
                </a:solidFill>
                <a:latin typeface="맑은 고딕"/>
              </a:defRPr>
            </a:pPr>
            <a:r>
              <a:t>직접 인용: “실습한 내용을 업무에 쓰려니 참고할 예시가 더 필요했어요.” [I01]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2179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검토용 초안 | 5/6 | 실제 조사 아님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B4777"/>
                </a:solidFill>
                <a:latin typeface="맑은 고딕"/>
              </a:defRPr>
            </a:pPr>
            <a:r>
              <a:t>JJ교육연구원 · 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51515"/>
                </a:solidFill>
                <a:latin typeface="맑은 고딕"/>
              </a:defRPr>
            </a:pPr>
            <a:r>
              <a:t>확대 결정 전에 지원안과 점검 계획을 검토합니다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51515"/>
                </a:solidFill>
                <a:latin typeface="맑은 고딕"/>
              </a:defRPr>
            </a:pPr>
            <a:r>
              <a:t>제안: 업무 예시 보완 → 자료 사용 기준 안내 → 후속 적용 점검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834640"/>
          <a:ext cx="1088136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항목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결과·검토 사항</a:t>
                      </a:r>
                    </a:p>
                  </a:txBody>
                  <a:tcPr>
                    <a:solidFill>
                      <a:srgbClr val="EEBEFA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운영 범위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확인 필요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예산·담당자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확인 필요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후속 조사 시기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olidFill>
                            <a:srgbClr val="151515"/>
                          </a:solidFill>
                          <a:latin typeface="맑은 고딕"/>
                        </a:defRPr>
                      </a:pPr>
                      <a:r>
                        <a:t>확인 필요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2120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555555"/>
                </a:solidFill>
                <a:latin typeface="맑은 고딕"/>
              </a:defRPr>
            </a:pPr>
            <a:r>
              <a:t>제안 참고 L03 · 최종 확정은 담당자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217920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151515"/>
                </a:solidFill>
                <a:latin typeface="맑은 고딕"/>
              </a:defRPr>
            </a:pPr>
            <a:r>
              <a:t>검토용 초안 | 6/6 | 실제 조사 아님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