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F5F5F"/>
                </a:solidFill>
                <a:latin typeface="맑은 고딕"/>
              </a:defRPr>
            </a:pPr>
            <a:r>
              <a:t>교육 영상 시연용 가상 자료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3152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>
                <a:solidFill>
                  <a:srgbClr val="151515"/>
                </a:solidFill>
                <a:latin typeface="맑은 고딕"/>
              </a:defRPr>
            </a:pPr>
            <a:r>
              <a:t>계획 대비 실적 · 관리대상 5공종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2179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F5F5F"/>
                </a:solidFill>
                <a:latin typeface="맑은 고딕"/>
              </a:defRPr>
            </a:pPr>
            <a:r>
              <a:t>JJ건설 · 새봄 복합시설 신축현장(가상) · 2026.11.02~11.06 · 마감 11.06 16:00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554480"/>
          <a:ext cx="1106424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0605"/>
                <a:gridCol w="1580605"/>
                <a:gridCol w="1580605"/>
                <a:gridCol w="1580605"/>
                <a:gridCol w="1580605"/>
                <a:gridCol w="1580605"/>
                <a:gridCol w="1580610"/>
              </a:tblGrid>
              <a:tr h="579120"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공종</a:t>
                      </a:r>
                    </a:p>
                  </a:txBody>
                  <a:tcPr>
                    <a:solidFill>
                      <a:srgbClr val="FFD8A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단위</a:t>
                      </a:r>
                    </a:p>
                  </a:txBody>
                  <a:tcPr>
                    <a:solidFill>
                      <a:srgbClr val="FFD8A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금주 계획</a:t>
                      </a:r>
                    </a:p>
                  </a:txBody>
                  <a:tcPr>
                    <a:solidFill>
                      <a:srgbClr val="FFD8A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금주 실적</a:t>
                      </a:r>
                    </a:p>
                  </a:txBody>
                  <a:tcPr>
                    <a:solidFill>
                      <a:srgbClr val="FFD8A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달성률</a:t>
                      </a:r>
                    </a:p>
                  </a:txBody>
                  <a:tcPr>
                    <a:solidFill>
                      <a:srgbClr val="FFD8A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차이</a:t>
                      </a:r>
                    </a:p>
                  </a:txBody>
                  <a:tcPr>
                    <a:solidFill>
                      <a:srgbClr val="FFD8A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차주 계획</a:t>
                      </a:r>
                    </a:p>
                  </a:txBody>
                  <a:tcPr>
                    <a:solidFill>
                      <a:srgbClr val="FFD8A8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철근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40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90%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-4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거푸집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500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500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100%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450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콘크리트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200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150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75%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-50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220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조적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150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120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80%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-30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160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전기배관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300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300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100%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320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1663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151515"/>
                </a:solidFill>
                <a:latin typeface="맑은 고딕"/>
              </a:defRPr>
            </a:pPr>
            <a:r>
              <a:t>누계 관리 공정률: 계획 54.75% → 실적 52.40% / -2.35%p</a:t>
            </a:r>
          </a:p>
          <a:p>
            <a:pPr>
              <a:defRPr sz="2000">
                <a:solidFill>
                  <a:srgbClr val="151515"/>
                </a:solidFill>
                <a:latin typeface="맑은 고딕"/>
              </a:defRPr>
            </a:pPr>
            <a:r>
              <a:t>전체 현장 공식 공정률이 아님 · 서로 다른 물량 단위 합산 금지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F5F5F"/>
                </a:solidFill>
                <a:latin typeface="맑은 고딕"/>
              </a:defRPr>
            </a:pPr>
            <a:r>
              <a:t>교육 영상 시연용 가상 자료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3152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>
                <a:solidFill>
                  <a:srgbClr val="151515"/>
                </a:solidFill>
                <a:latin typeface="맑은 고딕"/>
              </a:defRPr>
            </a:pPr>
            <a:r>
              <a:t>지연 공종 · 확인된 근거와 미정 사항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2179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F5F5F"/>
                </a:solidFill>
                <a:latin typeface="맑은 고딕"/>
              </a:defRPr>
            </a:pPr>
            <a:r>
              <a:t>JJ건설 · 새봄 복합시설 신축현장(가상) · 2026.11.02~11.06 · 마감 11.06 16:00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645920"/>
          <a:ext cx="1106424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848"/>
                <a:gridCol w="2212848"/>
                <a:gridCol w="2212848"/>
                <a:gridCol w="2212848"/>
                <a:gridCol w="2212848"/>
              </a:tblGrid>
              <a:tr h="822960"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공종</a:t>
                      </a:r>
                    </a:p>
                  </a:txBody>
                  <a:tcPr>
                    <a:solidFill>
                      <a:srgbClr val="FFD8A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부족</a:t>
                      </a:r>
                    </a:p>
                  </a:txBody>
                  <a:tcPr>
                    <a:solidFill>
                      <a:srgbClr val="FFD8A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기록 사유</a:t>
                      </a:r>
                    </a:p>
                  </a:txBody>
                  <a:tcPr>
                    <a:solidFill>
                      <a:srgbClr val="FFD8A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근거</a:t>
                      </a:r>
                    </a:p>
                  </a:txBody>
                  <a:tcPr>
                    <a:solidFill>
                      <a:srgbClr val="FFD8A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확인·조치</a:t>
                      </a:r>
                    </a:p>
                  </a:txBody>
                  <a:tcPr>
                    <a:solidFill>
                      <a:srgbClr val="FFD8A8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철근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4t 부족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입고 지연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D-003~005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입고 일정 확인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콘크리트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50㎥ 부족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점검·구간 인계 지연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D-011·013·014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점검 결과·재개 승인 확인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조적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30㎡ 부족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구간·입고 문제, 일부 미정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D-016~020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D-018 사유 확인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2120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>
                <a:solidFill>
                  <a:srgbClr val="151515"/>
                </a:solidFill>
                <a:latin typeface="맑은 고딕"/>
              </a:defRPr>
            </a:pPr>
            <a:r>
              <a:t>D-018 사유·펌프카 점검 완료·전체 준공 일정 영향: 확인 필요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F5F5F"/>
                </a:solidFill>
                <a:latin typeface="맑은 고딕"/>
              </a:defRPr>
            </a:pPr>
            <a:r>
              <a:t>교육 영상 시연용 가상 자료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3152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>
                <a:solidFill>
                  <a:srgbClr val="151515"/>
                </a:solidFill>
                <a:latin typeface="맑은 고딕"/>
              </a:defRPr>
            </a:pPr>
            <a:r>
              <a:t>차주 계획 · 회의에서 확정할 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2179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F5F5F"/>
                </a:solidFill>
                <a:latin typeface="맑은 고딕"/>
              </a:defRPr>
            </a:pPr>
            <a:r>
              <a:t>JJ건설 · 새봄 복합시설 신축현장(가상) · 2026.11.02~11.06 · 마감 11.06 16:00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645920"/>
          <a:ext cx="1106424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6060"/>
                <a:gridCol w="2766060"/>
                <a:gridCol w="2766060"/>
                <a:gridCol w="2766060"/>
              </a:tblGrid>
              <a:tr h="800100"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공종</a:t>
                      </a:r>
                    </a:p>
                  </a:txBody>
                  <a:tcPr>
                    <a:solidFill>
                      <a:srgbClr val="FFD8A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확인·조치</a:t>
                      </a:r>
                    </a:p>
                  </a:txBody>
                  <a:tcPr>
                    <a:solidFill>
                      <a:srgbClr val="FFD8A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담당</a:t>
                      </a:r>
                    </a:p>
                  </a:txBody>
                  <a:tcPr>
                    <a:solidFill>
                      <a:srgbClr val="FFD8A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기한</a:t>
                      </a:r>
                    </a:p>
                  </a:txBody>
                  <a:tcPr>
                    <a:solidFill>
                      <a:srgbClr val="FFD8A8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철근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입고 일정·잔여 4t 처리안 확인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이도현 공무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11.09 09:00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콘크리트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펌프카 점검 결과·구간 인계 확인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박서윤 현장소장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11.09 09:00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조적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D-018 사유·모르타르 입고 확인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정하린 공사담당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11.09 10:00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498348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151515"/>
                </a:solidFill>
                <a:latin typeface="맑은 고딕"/>
              </a:defRPr>
            </a:pPr>
            <a:r>
              <a:t>승인 계획 유지: 철근 44t / 거푸집 450㎡ / 콘크리트 220㎥</a:t>
            </a:r>
          </a:p>
          <a:p>
            <a:pPr>
              <a:defRPr sz="2000">
                <a:solidFill>
                  <a:srgbClr val="151515"/>
                </a:solidFill>
                <a:latin typeface="맑은 고딕"/>
              </a:defRPr>
            </a:pPr>
            <a:r>
              <a:t>조적 160㎡ / 전기배관 320m · 안전·공기·계약 확정은 담당자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